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5" r:id="rId3"/>
    <p:sldId id="278" r:id="rId4"/>
    <p:sldId id="286" r:id="rId5"/>
    <p:sldId id="276" r:id="rId6"/>
    <p:sldId id="264" r:id="rId7"/>
    <p:sldId id="262" r:id="rId8"/>
    <p:sldId id="277" r:id="rId9"/>
    <p:sldId id="283" r:id="rId10"/>
    <p:sldId id="287" r:id="rId11"/>
    <p:sldId id="288" r:id="rId12"/>
    <p:sldId id="289" r:id="rId13"/>
    <p:sldId id="284" r:id="rId14"/>
    <p:sldId id="281" r:id="rId15"/>
    <p:sldId id="28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D1"/>
    <a:srgbClr val="EDEEC4"/>
    <a:srgbClr val="6B95C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79928" autoAdjust="0"/>
  </p:normalViewPr>
  <p:slideViewPr>
    <p:cSldViewPr snapToGrid="0">
      <p:cViewPr>
        <p:scale>
          <a:sx n="60" d="100"/>
          <a:sy n="60" d="100"/>
        </p:scale>
        <p:origin x="-155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DF799-BC19-429D-80E0-28F587A0A1D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E5EFC-F556-4C70-911B-33B57197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310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2106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38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70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 flip="none" rotWithShape="1">
          <a:gsLst>
            <a:gs pos="0">
              <a:srgbClr val="FFF0D1"/>
            </a:gs>
            <a:gs pos="41000">
              <a:srgbClr val="EDEEC4">
                <a:alpha val="38000"/>
              </a:srgbClr>
            </a:gs>
            <a:gs pos="64999">
              <a:schemeClr val="bg1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51" r="11302"/>
          <a:stretch/>
        </p:blipFill>
        <p:spPr>
          <a:xfrm>
            <a:off x="6172199" y="0"/>
            <a:ext cx="2971801" cy="4572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172200" y="0"/>
            <a:ext cx="2971800" cy="48006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400800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63621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234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4929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299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5352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1785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160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416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952E6-9936-4480-AF88-166BC2DF5712}" type="datetimeFigureOut">
              <a:rPr lang="en-US" smtClean="0"/>
              <a:pPr/>
              <a:t>12/14/2011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6284E-F84C-4F0A-B0BB-7A1BB5C338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0691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rsantos\Desktop\Speckled_Dace_Tahoe_ElDorad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569" b="23657"/>
          <a:stretch/>
        </p:blipFill>
        <p:spPr bwMode="auto">
          <a:xfrm>
            <a:off x="1" y="-27831"/>
            <a:ext cx="9144000" cy="68776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-27831"/>
            <a:ext cx="9144000" cy="688583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itchFamily="18" charset="0"/>
              </a:rPr>
              <a:t>The PISCES Software and Data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ambria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626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5026" y="0"/>
            <a:ext cx="53202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3760" y="-2408"/>
            <a:ext cx="5232768" cy="6781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8378" y="0"/>
            <a:ext cx="53402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900" y="0"/>
            <a:ext cx="5307623" cy="689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Nick\Documents\My Dropbox\Public\native_richness_12-11-20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6724" y="0"/>
            <a:ext cx="529936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Nick\Documents\My Dropbox\Public\network_distance.png"/>
          <p:cNvPicPr>
            <a:picLocks noChangeAspect="1" noChangeArrowheads="1"/>
          </p:cNvPicPr>
          <p:nvPr/>
        </p:nvPicPr>
        <p:blipFill>
          <a:blip r:embed="rId2" cstate="print"/>
          <a:srcRect l="13900"/>
          <a:stretch>
            <a:fillRect/>
          </a:stretch>
        </p:blipFill>
        <p:spPr bwMode="auto">
          <a:xfrm>
            <a:off x="1213339" y="1"/>
            <a:ext cx="6753194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4293" y="0"/>
            <a:ext cx="53115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PISCES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26269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4,583 lines of Python code </a:t>
            </a:r>
            <a:r>
              <a:rPr lang="en-US" dirty="0" smtClean="0"/>
              <a:t>wrapped around </a:t>
            </a:r>
            <a:r>
              <a:rPr lang="en-US" dirty="0" err="1" smtClean="0"/>
              <a:t>ArcGIS</a:t>
            </a:r>
            <a:r>
              <a:rPr lang="en-US" dirty="0" smtClean="0"/>
              <a:t>, Microsoft Access, and various libraries</a:t>
            </a:r>
          </a:p>
          <a:p>
            <a:r>
              <a:rPr lang="en-US" dirty="0" smtClean="0"/>
              <a:t>Refined distributions for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50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taxa</a:t>
            </a:r>
            <a:r>
              <a:rPr lang="en-US" dirty="0" smtClean="0"/>
              <a:t> with historic, current, observed, and </a:t>
            </a:r>
            <a:r>
              <a:rPr lang="en-US" dirty="0" err="1" smtClean="0"/>
              <a:t>translocated</a:t>
            </a:r>
            <a:r>
              <a:rPr lang="en-US" dirty="0" smtClean="0"/>
              <a:t> populations.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Data for 119 of 129 native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taxa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356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forest service specific maps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Tracking data for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200+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taxa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– 189 have data</a:t>
            </a:r>
          </a:p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335,000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+ data points</a:t>
            </a:r>
            <a:r>
              <a:rPr lang="en-US" dirty="0" smtClean="0"/>
              <a:t> (272,000 active)</a:t>
            </a:r>
          </a:p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183 imported datasets </a:t>
            </a:r>
            <a:r>
              <a:rPr lang="en-US" dirty="0" smtClean="0"/>
              <a:t>(and many more waiting) – incl. </a:t>
            </a:r>
            <a:r>
              <a:rPr lang="en-US" dirty="0" smtClean="0"/>
              <a:t>R5 fish db, forest datasets </a:t>
            </a:r>
            <a:r>
              <a:rPr lang="en-US" dirty="0" smtClean="0"/>
              <a:t>and others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by Source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52150" y="901441"/>
          <a:ext cx="6717321" cy="4726538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571998"/>
                <a:gridCol w="808892"/>
                <a:gridCol w="1336431"/>
              </a:tblGrid>
              <a:tr h="16105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Source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Data</a:t>
                      </a:r>
                      <a:endParaRPr lang="en-US" sz="1800" dirty="0"/>
                    </a:p>
                  </a:txBody>
                  <a:tcPr marL="56842" marR="56842" marT="28421" marB="28421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ID</a:t>
                      </a:r>
                      <a:endParaRPr lang="en-US" sz="1800" dirty="0"/>
                    </a:p>
                  </a:txBody>
                  <a:tcPr marL="56842" marR="56842" marT="28421" marB="28421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Count</a:t>
                      </a:r>
                      <a:endParaRPr lang="en-US" sz="1800" dirty="0"/>
                    </a:p>
                  </a:txBody>
                  <a:tcPr marL="56842" marR="56842" marT="28421" marB="28421" anchor="ctr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data\observations.gdb\SNF_FISH_2010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57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24800</a:t>
                      </a:r>
                    </a:p>
                  </a:txBody>
                  <a:tcPr marL="56842" marR="56842" marT="28421" marB="28421"/>
                </a:tc>
              </a:tr>
              <a:tr h="161053">
                <a:tc>
                  <a:txBody>
                    <a:bodyPr/>
                    <a:lstStyle/>
                    <a:p>
                      <a:r>
                        <a:rPr lang="en-US" sz="1800"/>
                        <a:t>direct addition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174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16099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data\observations.gdb\Shasta_Trinity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76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14774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data\observations.gdb\Klamath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59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13526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</a:t>
                      </a:r>
                      <a:r>
                        <a:rPr lang="en-US" sz="1800" dirty="0" err="1"/>
                        <a:t>Six_Rivers</a:t>
                      </a:r>
                      <a:endParaRPr lang="en-US" sz="1800" dirty="0"/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78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12662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data\observations.gdb\Tahoe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61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8101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data\observations.gdb\Sierra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63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7395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data\observations.gdb\Plumas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60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7163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data\observations.gdb\Modoc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66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7050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data\observations.gdb\SFAmerFishEdit_1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71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6200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data\observations.gdb\NFAmerFishEdit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62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5954</a:t>
                      </a:r>
                    </a:p>
                  </a:txBody>
                  <a:tcPr marL="56842" marR="56842" marT="28421" marB="28421"/>
                </a:tc>
              </a:tr>
              <a:tr h="36947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\</a:t>
                      </a:r>
                      <a:r>
                        <a:rPr lang="en-US" sz="1800" dirty="0"/>
                        <a:t>data\observations.gdb\</a:t>
                      </a:r>
                      <a:r>
                        <a:rPr lang="en-US" sz="1800" dirty="0" err="1"/>
                        <a:t>blbpoly</a:t>
                      </a:r>
                      <a:endParaRPr lang="en-US" sz="1800" dirty="0"/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170</a:t>
                      </a:r>
                    </a:p>
                  </a:txBody>
                  <a:tcPr marL="56842" marR="56842" marT="28421" marB="284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5025</a:t>
                      </a:r>
                    </a:p>
                  </a:txBody>
                  <a:tcPr marL="56842" marR="56842" marT="28421" marB="28421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6913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received </a:t>
            </a:r>
            <a:r>
              <a:rPr lang="en-US" b="1" dirty="0" smtClean="0"/>
              <a:t>some</a:t>
            </a:r>
            <a:r>
              <a:rPr lang="en-US" dirty="0" smtClean="0"/>
              <a:t> data from all forests in CA, though some were limited datasets. We also received data from R5 and LTBMU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PISCES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1"/>
            <a:ext cx="9144000" cy="1631730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i="1" dirty="0" smtClean="0">
                <a:solidFill>
                  <a:srgbClr val="002060"/>
                </a:solidFill>
              </a:rPr>
              <a:t>PISCES is software </a:t>
            </a:r>
            <a:r>
              <a:rPr lang="en-US" i="1" dirty="0" smtClean="0">
                <a:solidFill>
                  <a:srgbClr val="002060"/>
                </a:solidFill>
              </a:rPr>
              <a:t>developed for this project that </a:t>
            </a:r>
            <a:r>
              <a:rPr lang="en-US" i="1" dirty="0" smtClean="0">
                <a:solidFill>
                  <a:srgbClr val="002060"/>
                </a:solidFill>
              </a:rPr>
              <a:t>standardizes, maps, and helps us analyze the distribution of fish species in California based on watershed units.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194" y="2625215"/>
            <a:ext cx="40853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PISCES records: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 species,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in a watershed,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at a time,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with a qualifier,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attributed to a source and source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and with appropriate metadata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719484" y="2846435"/>
            <a:ext cx="41000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Along with related information PISCES automatically generates appropriate </a:t>
            </a:r>
            <a:r>
              <a:rPr lang="en-US" sz="2200" dirty="0" err="1" smtClean="0"/>
              <a:t>rangemaps</a:t>
            </a:r>
            <a:r>
              <a:rPr lang="en-US" sz="2200" dirty="0" smtClean="0"/>
              <a:t> that layer multiple data types for all </a:t>
            </a:r>
            <a:r>
              <a:rPr lang="en-US" sz="2200" dirty="0" err="1" smtClean="0"/>
              <a:t>taxa</a:t>
            </a:r>
            <a:r>
              <a:rPr lang="en-US" sz="2200" dirty="0" smtClean="0"/>
              <a:t> with minimal configuration. Through basic </a:t>
            </a:r>
            <a:r>
              <a:rPr lang="en-US" sz="2200" dirty="0" err="1" smtClean="0"/>
              <a:t>plugins</a:t>
            </a:r>
            <a:r>
              <a:rPr lang="en-US" sz="2200" dirty="0" smtClean="0"/>
              <a:t>, PISCES generates complex maps that relate biological, climatic, and spatial variables. </a:t>
            </a:r>
            <a:endParaRPr 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29819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57558" y="2739480"/>
            <a:ext cx="1828800" cy="1752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34158" y="2739480"/>
            <a:ext cx="1828800" cy="1752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01158" y="5254080"/>
            <a:ext cx="3810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01158" y="3425280"/>
            <a:ext cx="3810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58058" y="5254080"/>
            <a:ext cx="381000" cy="381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68727" y="3446589"/>
            <a:ext cx="1184031" cy="1330363"/>
            <a:chOff x="647700" y="3505200"/>
            <a:chExt cx="800100" cy="696279"/>
          </a:xfrm>
        </p:grpSpPr>
        <p:sp>
          <p:nvSpPr>
            <p:cNvPr id="9" name="Rectangle 8"/>
            <p:cNvSpPr/>
            <p:nvPr/>
          </p:nvSpPr>
          <p:spPr>
            <a:xfrm>
              <a:off x="647700" y="3505200"/>
              <a:ext cx="800100" cy="381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700" y="3516866"/>
              <a:ext cx="800100" cy="68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Experts (live paint)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4958" y="2739480"/>
            <a:ext cx="1447800" cy="657999"/>
            <a:chOff x="647700" y="3505200"/>
            <a:chExt cx="800100" cy="657999"/>
          </a:xfrm>
        </p:grpSpPr>
        <p:sp>
          <p:nvSpPr>
            <p:cNvPr id="17" name="Rectangle 16"/>
            <p:cNvSpPr/>
            <p:nvPr/>
          </p:nvSpPr>
          <p:spPr>
            <a:xfrm>
              <a:off x="647700" y="3505200"/>
              <a:ext cx="800100" cy="381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7700" y="3516868"/>
              <a:ext cx="800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Observations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8727" y="4552528"/>
            <a:ext cx="1184031" cy="381000"/>
            <a:chOff x="647700" y="3505200"/>
            <a:chExt cx="800100" cy="381000"/>
          </a:xfrm>
        </p:grpSpPr>
        <p:sp>
          <p:nvSpPr>
            <p:cNvPr id="20" name="Rectangle 19"/>
            <p:cNvSpPr/>
            <p:nvPr/>
          </p:nvSpPr>
          <p:spPr>
            <a:xfrm>
              <a:off x="647700" y="3505200"/>
              <a:ext cx="800100" cy="381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7700" y="3516868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Models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652758" y="2929980"/>
            <a:ext cx="320566" cy="1813048"/>
            <a:chOff x="1447800" y="3009900"/>
            <a:chExt cx="320566" cy="1813048"/>
          </a:xfrm>
        </p:grpSpPr>
        <p:cxnSp>
          <p:nvCxnSpPr>
            <p:cNvPr id="27" name="Straight Arrow Connector 26"/>
            <p:cNvCxnSpPr>
              <a:stCxn id="17" idx="3"/>
              <a:endCxn id="4" idx="1"/>
            </p:cNvCxnSpPr>
            <p:nvPr/>
          </p:nvCxnSpPr>
          <p:spPr>
            <a:xfrm>
              <a:off x="1463566" y="3009900"/>
              <a:ext cx="3048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3"/>
              <a:endCxn id="4" idx="1"/>
            </p:cNvCxnSpPr>
            <p:nvPr/>
          </p:nvCxnSpPr>
          <p:spPr>
            <a:xfrm flipV="1">
              <a:off x="1447800" y="3695700"/>
              <a:ext cx="304800" cy="5071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3"/>
              <a:endCxn id="4" idx="1"/>
            </p:cNvCxnSpPr>
            <p:nvPr/>
          </p:nvCxnSpPr>
          <p:spPr>
            <a:xfrm flipV="1">
              <a:off x="1447800" y="3695700"/>
              <a:ext cx="304800" cy="11272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957558" y="1571417"/>
            <a:ext cx="1828800" cy="1015663"/>
            <a:chOff x="1752600" y="1651337"/>
            <a:chExt cx="1828800" cy="1015663"/>
          </a:xfrm>
        </p:grpSpPr>
        <p:sp>
          <p:nvSpPr>
            <p:cNvPr id="33" name="TextBox 32"/>
            <p:cNvSpPr txBox="1"/>
            <p:nvPr/>
          </p:nvSpPr>
          <p:spPr>
            <a:xfrm>
              <a:off x="1752600" y="1651337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 Importer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52600" y="202066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Normalizes Data, Tracks It, and Determines Relevant Attributes</a:t>
              </a:r>
              <a:endParaRPr lang="en-US" sz="1200" i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338558" y="3044280"/>
            <a:ext cx="1066800" cy="381000"/>
            <a:chOff x="2133600" y="3124200"/>
            <a:chExt cx="1066800" cy="381000"/>
          </a:xfrm>
        </p:grpSpPr>
        <p:sp>
          <p:nvSpPr>
            <p:cNvPr id="11" name="Rectangle 10"/>
            <p:cNvSpPr/>
            <p:nvPr/>
          </p:nvSpPr>
          <p:spPr>
            <a:xfrm>
              <a:off x="2133600" y="3124200"/>
              <a:ext cx="1066800" cy="381000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3600" y="3160811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Input Filter</a:t>
              </a:r>
              <a:endParaRPr lang="en-US" sz="1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338558" y="3741748"/>
            <a:ext cx="1068404" cy="381000"/>
            <a:chOff x="2133600" y="3821668"/>
            <a:chExt cx="1068404" cy="381000"/>
          </a:xfrm>
        </p:grpSpPr>
        <p:sp>
          <p:nvSpPr>
            <p:cNvPr id="38" name="Rectangle 37"/>
            <p:cNvSpPr/>
            <p:nvPr/>
          </p:nvSpPr>
          <p:spPr>
            <a:xfrm>
              <a:off x="2133600" y="3821668"/>
              <a:ext cx="1066800" cy="381000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35204" y="3858279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Input Filter</a:t>
              </a:r>
              <a:endParaRPr lang="en-US" sz="14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787410" y="3924731"/>
            <a:ext cx="1103296" cy="381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73513" y="5216295"/>
            <a:ext cx="457200" cy="419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039823" y="2840086"/>
            <a:ext cx="924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39823" y="5752325"/>
            <a:ext cx="92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339584" y="5648980"/>
            <a:ext cx="1504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Cached Distributions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7367758" y="2624642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Editable Map Documents (</a:t>
            </a:r>
            <a:r>
              <a:rPr lang="en-US" sz="1400" dirty="0" err="1" smtClean="0"/>
              <a:t>mxds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787410" y="3938082"/>
            <a:ext cx="110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Plugins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5215710" y="1571417"/>
            <a:ext cx="1828800" cy="1015663"/>
            <a:chOff x="1752600" y="1651337"/>
            <a:chExt cx="1828800" cy="1015663"/>
          </a:xfrm>
        </p:grpSpPr>
        <p:sp>
          <p:nvSpPr>
            <p:cNvPr id="55" name="TextBox 54"/>
            <p:cNvSpPr txBox="1"/>
            <p:nvPr/>
          </p:nvSpPr>
          <p:spPr>
            <a:xfrm>
              <a:off x="1752600" y="1651337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Mapper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752600" y="202066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Processes Data and Generates Varieties of Custom Maps</a:t>
              </a:r>
              <a:endParaRPr lang="en-US" sz="1200" i="1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5386559" y="5787480"/>
            <a:ext cx="153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Maps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4" idx="3"/>
          </p:cNvCxnSpPr>
          <p:nvPr/>
        </p:nvCxnSpPr>
        <p:spPr>
          <a:xfrm>
            <a:off x="3786358" y="3615780"/>
            <a:ext cx="253465" cy="5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5" idx="1"/>
          </p:cNvCxnSpPr>
          <p:nvPr/>
        </p:nvCxnSpPr>
        <p:spPr>
          <a:xfrm flipV="1">
            <a:off x="4964402" y="3615780"/>
            <a:ext cx="269756" cy="5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44" idx="0"/>
          </p:cNvCxnSpPr>
          <p:nvPr/>
        </p:nvCxnSpPr>
        <p:spPr>
          <a:xfrm>
            <a:off x="4460435" y="3895293"/>
            <a:ext cx="41678" cy="13210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" idx="2"/>
            <a:endCxn id="8" idx="0"/>
          </p:cNvCxnSpPr>
          <p:nvPr/>
        </p:nvCxnSpPr>
        <p:spPr>
          <a:xfrm>
            <a:off x="6148558" y="449208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" idx="3"/>
            <a:endCxn id="7" idx="1"/>
          </p:cNvCxnSpPr>
          <p:nvPr/>
        </p:nvCxnSpPr>
        <p:spPr>
          <a:xfrm>
            <a:off x="7062958" y="361578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062958" y="4492080"/>
            <a:ext cx="838200" cy="773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37780" y="5254080"/>
            <a:ext cx="381000" cy="381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386558" y="5254080"/>
            <a:ext cx="381000" cy="381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5" idx="2"/>
            <a:endCxn id="78" idx="0"/>
          </p:cNvCxnSpPr>
          <p:nvPr/>
        </p:nvCxnSpPr>
        <p:spPr>
          <a:xfrm flipH="1">
            <a:off x="5577058" y="4492080"/>
            <a:ext cx="5715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" idx="2"/>
            <a:endCxn id="77" idx="0"/>
          </p:cNvCxnSpPr>
          <p:nvPr/>
        </p:nvCxnSpPr>
        <p:spPr>
          <a:xfrm>
            <a:off x="6148558" y="4492080"/>
            <a:ext cx="579722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7901158" y="3926414"/>
            <a:ext cx="381000" cy="381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01158" y="4720680"/>
            <a:ext cx="3810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>
            <a:stCxn id="5" idx="3"/>
            <a:endCxn id="83" idx="1"/>
          </p:cNvCxnSpPr>
          <p:nvPr/>
        </p:nvCxnSpPr>
        <p:spPr>
          <a:xfrm>
            <a:off x="7062958" y="3615780"/>
            <a:ext cx="838200" cy="501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84" idx="1"/>
          </p:cNvCxnSpPr>
          <p:nvPr/>
        </p:nvCxnSpPr>
        <p:spPr>
          <a:xfrm>
            <a:off x="7062958" y="4492080"/>
            <a:ext cx="8382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Flowchart: Magnetic Disk 60"/>
          <p:cNvSpPr/>
          <p:nvPr/>
        </p:nvSpPr>
        <p:spPr>
          <a:xfrm>
            <a:off x="4029995" y="3164244"/>
            <a:ext cx="924579" cy="924579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78" idx="1"/>
            <a:endCxn id="44" idx="3"/>
          </p:cNvCxnSpPr>
          <p:nvPr/>
        </p:nvCxnSpPr>
        <p:spPr>
          <a:xfrm flipH="1" flipV="1">
            <a:off x="4730713" y="5425845"/>
            <a:ext cx="655845" cy="18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088789" y="3091279"/>
            <a:ext cx="70338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hape 105"/>
          <p:cNvCxnSpPr>
            <a:stCxn id="5" idx="3"/>
          </p:cNvCxnSpPr>
          <p:nvPr/>
        </p:nvCxnSpPr>
        <p:spPr>
          <a:xfrm flipH="1" flipV="1">
            <a:off x="5152271" y="3111690"/>
            <a:ext cx="1910687" cy="504090"/>
          </a:xfrm>
          <a:prstGeom prst="curvedConnector5">
            <a:avLst>
              <a:gd name="adj1" fmla="val -11964"/>
              <a:gd name="adj2" fmla="val 218059"/>
              <a:gd name="adj3" fmla="val 978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6605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79984" y="2743200"/>
            <a:ext cx="3393558" cy="3393558"/>
            <a:chOff x="4718525" y="2477768"/>
            <a:chExt cx="4188460" cy="4188460"/>
          </a:xfrm>
        </p:grpSpPr>
        <p:sp>
          <p:nvSpPr>
            <p:cNvPr id="5" name="Oval 4"/>
            <p:cNvSpPr/>
            <p:nvPr/>
          </p:nvSpPr>
          <p:spPr>
            <a:xfrm>
              <a:off x="4718525" y="2477768"/>
              <a:ext cx="4188460" cy="418846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120242" y="2879485"/>
              <a:ext cx="3385027" cy="33850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513426" y="3272670"/>
              <a:ext cx="2598656" cy="25986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000927" y="3760169"/>
              <a:ext cx="1623655" cy="16236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 data</a:t>
            </a:r>
          </a:p>
          <a:p>
            <a:r>
              <a:rPr lang="en-US" dirty="0" smtClean="0"/>
              <a:t>Store metadata of our own and of PISCES’s determination</a:t>
            </a:r>
          </a:p>
          <a:p>
            <a:pPr lvl="1"/>
            <a:r>
              <a:rPr lang="en-US" dirty="0" smtClean="0"/>
              <a:t>Trace data back</a:t>
            </a:r>
          </a:p>
          <a:p>
            <a:r>
              <a:rPr lang="en-US" dirty="0" smtClean="0"/>
              <a:t>Generate large numbers of maps </a:t>
            </a:r>
            <a:r>
              <a:rPr lang="en-US" dirty="0" smtClean="0"/>
              <a:t>with </a:t>
            </a:r>
            <a:r>
              <a:rPr lang="en-US" dirty="0" smtClean="0"/>
              <a:t>varying data and extents very quickly.</a:t>
            </a:r>
          </a:p>
          <a:p>
            <a:r>
              <a:rPr lang="en-US" dirty="0" smtClean="0"/>
              <a:t>Ask powerful questions easily and get the results as a set of maps.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28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Incredibly flexible and powerful input and output systems for loading and exporting data</a:t>
            </a:r>
          </a:p>
          <a:p>
            <a:r>
              <a:rPr lang="en-US" dirty="0" smtClean="0"/>
              <a:t>Contains distribution data for sensitive species</a:t>
            </a:r>
            <a:endParaRPr lang="en-US" dirty="0" smtClean="0"/>
          </a:p>
          <a:p>
            <a:r>
              <a:rPr lang="en-US" dirty="0" smtClean="0"/>
              <a:t>Refined mapping and interaction </a:t>
            </a:r>
            <a:r>
              <a:rPr lang="en-US" dirty="0" smtClean="0"/>
              <a:t>tools</a:t>
            </a:r>
          </a:p>
          <a:p>
            <a:r>
              <a:rPr lang="en-US" dirty="0" smtClean="0"/>
              <a:t>Robust metadata storage – includes the ability to collect observations into datasets</a:t>
            </a:r>
            <a:endParaRPr lang="en-US" dirty="0" smtClean="0"/>
          </a:p>
          <a:p>
            <a:r>
              <a:rPr lang="en-US" dirty="0" smtClean="0"/>
              <a:t>All code and data under version </a:t>
            </a:r>
            <a:r>
              <a:rPr lang="en-US" dirty="0" smtClean="0"/>
              <a:t>control</a:t>
            </a:r>
            <a:endParaRPr lang="en-US" dirty="0" smtClean="0"/>
          </a:p>
          <a:p>
            <a:r>
              <a:rPr lang="en-US" dirty="0" smtClean="0"/>
              <a:t>Won 2</a:t>
            </a:r>
            <a:r>
              <a:rPr lang="en-US" baseline="30000" dirty="0" smtClean="0"/>
              <a:t>nd</a:t>
            </a:r>
            <a:r>
              <a:rPr lang="en-US" dirty="0" smtClean="0"/>
              <a:t> place for software integration at 2011 ESRI User Conference (field size &gt; 2).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06822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4293" y="0"/>
            <a:ext cx="53115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423</Words>
  <Application>Microsoft Office PowerPoint</Application>
  <PresentationFormat>On-screen Show (4:3)</PresentationFormat>
  <Paragraphs>88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The PISCES Software and Data</vt:lpstr>
      <vt:lpstr>Slide 2</vt:lpstr>
      <vt:lpstr>Some PISCES stats</vt:lpstr>
      <vt:lpstr>Observations by Source</vt:lpstr>
      <vt:lpstr>Review of PISCES</vt:lpstr>
      <vt:lpstr>System Design</vt:lpstr>
      <vt:lpstr>What can we do?</vt:lpstr>
      <vt:lpstr>Major Features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Santos</dc:creator>
  <cp:lastModifiedBy>Nick</cp:lastModifiedBy>
  <cp:revision>196</cp:revision>
  <dcterms:created xsi:type="dcterms:W3CDTF">2011-04-28T23:13:55Z</dcterms:created>
  <dcterms:modified xsi:type="dcterms:W3CDTF">2011-12-15T05:42:04Z</dcterms:modified>
</cp:coreProperties>
</file>